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75" r:id="rId3"/>
    <p:sldId id="259" r:id="rId4"/>
    <p:sldId id="268" r:id="rId5"/>
    <p:sldId id="269" r:id="rId6"/>
    <p:sldId id="277" r:id="rId7"/>
    <p:sldId id="270" r:id="rId8"/>
    <p:sldId id="272" r:id="rId9"/>
    <p:sldId id="273" r:id="rId10"/>
    <p:sldId id="274" r:id="rId11"/>
    <p:sldId id="27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75699"/>
  </p:normalViewPr>
  <p:slideViewPr>
    <p:cSldViewPr snapToGrid="0" snapToObjects="1">
      <p:cViewPr varScale="1">
        <p:scale>
          <a:sx n="82" d="100"/>
          <a:sy n="82" d="100"/>
        </p:scale>
        <p:origin x="1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B0D73-1A15-1C42-9F5F-34423F898290}" type="datetimeFigureOut">
              <a:rPr lang="en-US" smtClean="0"/>
              <a:t>11/13/18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5A556-20D6-214E-BBD8-D16CF66DC4C5}" type="slidenum">
              <a:rPr lang="en-US" smtClean="0"/>
              <a:t>‹#›</a:t>
            </a:fld>
            <a:endParaRPr lang="en-US"/>
          </a:p>
        </p:txBody>
      </p:sp>
    </p:spTree>
    <p:extLst>
      <p:ext uri="{BB962C8B-B14F-4D97-AF65-F5344CB8AC3E}">
        <p14:creationId xmlns:p14="http://schemas.microsoft.com/office/powerpoint/2010/main" val="711257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1</a:t>
            </a:fld>
            <a:endParaRPr lang="en-US"/>
          </a:p>
        </p:txBody>
      </p:sp>
    </p:spTree>
    <p:extLst>
      <p:ext uri="{BB962C8B-B14F-4D97-AF65-F5344CB8AC3E}">
        <p14:creationId xmlns:p14="http://schemas.microsoft.com/office/powerpoint/2010/main" val="181416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11</a:t>
            </a:fld>
            <a:endParaRPr lang="en-US"/>
          </a:p>
        </p:txBody>
      </p:sp>
    </p:spTree>
    <p:extLst>
      <p:ext uri="{BB962C8B-B14F-4D97-AF65-F5344CB8AC3E}">
        <p14:creationId xmlns:p14="http://schemas.microsoft.com/office/powerpoint/2010/main" val="345550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product the </a:t>
            </a:r>
            <a:r>
              <a:rPr lang="en-US" dirty="0" err="1"/>
              <a:t>linkedIn</a:t>
            </a:r>
            <a:r>
              <a:rPr lang="en-US" dirty="0"/>
              <a:t> Application helps GSU faculty to search for GSU alumni on LinkedIn based on their Name, Position, Location, and the industry they work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The end result is a CSV file with query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In terms of the Admin Module, it verifies user registration and login aspects of the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It also adds polling functionality to the polling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It converts the XML file from the backend which has the search results to CSV </a:t>
            </a:r>
          </a:p>
          <a:p>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3</a:t>
            </a:fld>
            <a:endParaRPr lang="en-US"/>
          </a:p>
        </p:txBody>
      </p:sp>
    </p:spTree>
    <p:extLst>
      <p:ext uri="{BB962C8B-B14F-4D97-AF65-F5344CB8AC3E}">
        <p14:creationId xmlns:p14="http://schemas.microsoft.com/office/powerpoint/2010/main" val="383122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Conversion</a:t>
            </a:r>
          </a:p>
          <a:p>
            <a:pPr marL="171450" indent="-171450">
              <a:buFont typeface="Arial" panose="020B0604020202020204" pitchFamily="34" charset="0"/>
              <a:buChar char="•"/>
            </a:pPr>
            <a:r>
              <a:rPr lang="en-US" dirty="0"/>
              <a:t>We were able to create a method that convert the xml file created by the backend to csv. </a:t>
            </a:r>
          </a:p>
          <a:p>
            <a:pPr marL="171450" indent="-171450">
              <a:buFont typeface="Arial" panose="020B0604020202020204" pitchFamily="34" charset="0"/>
              <a:buChar char="•"/>
            </a:pPr>
            <a:r>
              <a:rPr lang="en-US" dirty="0"/>
              <a:t>We also integrated the method with Java RMI so the client can invoke the method.</a:t>
            </a:r>
          </a:p>
          <a:p>
            <a:pPr marL="171450" indent="-171450">
              <a:buFont typeface="Arial" panose="020B0604020202020204" pitchFamily="34" charset="0"/>
              <a:buChar char="•"/>
            </a:pPr>
            <a:r>
              <a:rPr lang="en-US" dirty="0"/>
              <a:t>We also tested it to make sure an xml file could be converted </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Logback</a:t>
            </a:r>
            <a:r>
              <a:rPr lang="en-US" dirty="0"/>
              <a:t> </a:t>
            </a:r>
          </a:p>
          <a:p>
            <a:pPr marL="171450" indent="-171450">
              <a:buFont typeface="Arial" panose="020B0604020202020204" pitchFamily="34" charset="0"/>
              <a:buChar char="•"/>
            </a:pPr>
            <a:r>
              <a:rPr lang="en-US" dirty="0"/>
              <a:t>We also implemented some logging into the admin module </a:t>
            </a:r>
          </a:p>
          <a:p>
            <a:pPr marL="171450" indent="-171450">
              <a:buFont typeface="Arial" panose="020B0604020202020204" pitchFamily="34" charset="0"/>
              <a:buChar char="•"/>
            </a:pPr>
            <a:r>
              <a:rPr lang="en-US" dirty="0" err="1"/>
              <a:t>Everyime</a:t>
            </a:r>
            <a:r>
              <a:rPr lang="en-US" dirty="0"/>
              <a:t> the </a:t>
            </a:r>
            <a:r>
              <a:rPr lang="en-US" dirty="0" err="1"/>
              <a:t>rmi</a:t>
            </a:r>
            <a:r>
              <a:rPr lang="en-US" dirty="0"/>
              <a:t> server runs, logs are generated so we can keep a record of an errors that may happen during execution.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Tested login/registration component from the last sprint </a:t>
            </a:r>
          </a:p>
          <a:p>
            <a:pPr marL="171450" indent="-171450">
              <a:buFont typeface="Arial" panose="020B0604020202020204" pitchFamily="34" charset="0"/>
              <a:buChar char="•"/>
            </a:pPr>
            <a:r>
              <a:rPr lang="en-US" dirty="0"/>
              <a:t>Made sure the login page and registration page was functioning without errors </a:t>
            </a:r>
          </a:p>
          <a:p>
            <a:pPr marL="171450" indent="-171450">
              <a:buFont typeface="Arial" panose="020B0604020202020204" pitchFamily="34" charset="0"/>
              <a:buChar char="•"/>
            </a:pPr>
            <a:r>
              <a:rPr lang="en-US" dirty="0"/>
              <a:t>Made sure all aspects were working like the RMI connection b/w server and client as well as DB connections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4</a:t>
            </a:fld>
            <a:endParaRPr lang="en-US"/>
          </a:p>
        </p:txBody>
      </p:sp>
    </p:spTree>
    <p:extLst>
      <p:ext uri="{BB962C8B-B14F-4D97-AF65-F5344CB8AC3E}">
        <p14:creationId xmlns:p14="http://schemas.microsoft.com/office/powerpoint/2010/main" val="216019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Backlog </a:t>
            </a:r>
          </a:p>
          <a:p>
            <a:pPr marL="171450" indent="-171450">
              <a:buFont typeface="Arial" panose="020B0604020202020204" pitchFamily="34" charset="0"/>
              <a:buChar char="•"/>
            </a:pPr>
            <a:r>
              <a:rPr lang="en-US" dirty="0"/>
              <a:t>  Polling</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5</a:t>
            </a:fld>
            <a:endParaRPr lang="en-US"/>
          </a:p>
        </p:txBody>
      </p:sp>
    </p:spTree>
    <p:extLst>
      <p:ext uri="{BB962C8B-B14F-4D97-AF65-F5344CB8AC3E}">
        <p14:creationId xmlns:p14="http://schemas.microsoft.com/office/powerpoint/2010/main" val="30277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6</a:t>
            </a:fld>
            <a:endParaRPr lang="en-US"/>
          </a:p>
        </p:txBody>
      </p:sp>
    </p:spTree>
    <p:extLst>
      <p:ext uri="{BB962C8B-B14F-4D97-AF65-F5344CB8AC3E}">
        <p14:creationId xmlns:p14="http://schemas.microsoft.com/office/powerpoint/2010/main" val="1912198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7</a:t>
            </a:fld>
            <a:endParaRPr lang="en-US"/>
          </a:p>
        </p:txBody>
      </p:sp>
    </p:spTree>
    <p:extLst>
      <p:ext uri="{BB962C8B-B14F-4D97-AF65-F5344CB8AC3E}">
        <p14:creationId xmlns:p14="http://schemas.microsoft.com/office/powerpoint/2010/main" val="288015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first test scenario we are checking the login and registration component of the admin app. We are checking if the proper error message is shown if shown if the login credentials are incorrect or if the username that is being registered is already in the database. We are also checking that the RMI connections and database connections are made. </a:t>
            </a:r>
          </a:p>
        </p:txBody>
      </p:sp>
      <p:sp>
        <p:nvSpPr>
          <p:cNvPr id="4" name="Slide Number Placeholder 3"/>
          <p:cNvSpPr>
            <a:spLocks noGrp="1"/>
          </p:cNvSpPr>
          <p:nvPr>
            <p:ph type="sldNum" sz="quarter" idx="5"/>
          </p:nvPr>
        </p:nvSpPr>
        <p:spPr/>
        <p:txBody>
          <a:bodyPr/>
          <a:lstStyle/>
          <a:p>
            <a:fld id="{F155A556-20D6-214E-BBD8-D16CF66DC4C5}" type="slidenum">
              <a:rPr lang="en-US" smtClean="0"/>
              <a:t>8</a:t>
            </a:fld>
            <a:endParaRPr lang="en-US"/>
          </a:p>
        </p:txBody>
      </p:sp>
    </p:spTree>
    <p:extLst>
      <p:ext uri="{BB962C8B-B14F-4D97-AF65-F5344CB8AC3E}">
        <p14:creationId xmlns:p14="http://schemas.microsoft.com/office/powerpoint/2010/main" val="228568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9</a:t>
            </a:fld>
            <a:endParaRPr lang="en-US"/>
          </a:p>
        </p:txBody>
      </p:sp>
    </p:spTree>
    <p:extLst>
      <p:ext uri="{BB962C8B-B14F-4D97-AF65-F5344CB8AC3E}">
        <p14:creationId xmlns:p14="http://schemas.microsoft.com/office/powerpoint/2010/main" val="1225889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second test scenario we are checking if the polling and csv components are working. We are also checking to see if the database and RMI connections are made. </a:t>
            </a:r>
          </a:p>
        </p:txBody>
      </p:sp>
      <p:sp>
        <p:nvSpPr>
          <p:cNvPr id="4" name="Slide Number Placeholder 3"/>
          <p:cNvSpPr>
            <a:spLocks noGrp="1"/>
          </p:cNvSpPr>
          <p:nvPr>
            <p:ph type="sldNum" sz="quarter" idx="5"/>
          </p:nvPr>
        </p:nvSpPr>
        <p:spPr/>
        <p:txBody>
          <a:bodyPr/>
          <a:lstStyle/>
          <a:p>
            <a:fld id="{F155A556-20D6-214E-BBD8-D16CF66DC4C5}" type="slidenum">
              <a:rPr lang="en-US" smtClean="0"/>
              <a:t>10</a:t>
            </a:fld>
            <a:endParaRPr lang="en-US"/>
          </a:p>
        </p:txBody>
      </p:sp>
    </p:spTree>
    <p:extLst>
      <p:ext uri="{BB962C8B-B14F-4D97-AF65-F5344CB8AC3E}">
        <p14:creationId xmlns:p14="http://schemas.microsoft.com/office/powerpoint/2010/main" val="257546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2ABF-06F2-EF4A-A1EB-F685CFA96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D8701D-B97D-8B44-856D-1A24F98EA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375447-8C76-934B-9B13-DD29864D7915}"/>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5" name="Footer Placeholder 4">
            <a:extLst>
              <a:ext uri="{FF2B5EF4-FFF2-40B4-BE49-F238E27FC236}">
                <a16:creationId xmlns:a16="http://schemas.microsoft.com/office/drawing/2014/main" id="{21B6A663-7943-EB47-8811-8B33A9460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2C4D5D-FD09-F64F-B93D-DA80125D34EE}"/>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3890721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F11D-5C59-CF4F-8890-6CDF5B8C27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0FAB4-A571-C74F-9EC3-71A5E8291F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F8E67-18B1-DD48-9BCA-C4EE56155E87}"/>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5" name="Footer Placeholder 4">
            <a:extLst>
              <a:ext uri="{FF2B5EF4-FFF2-40B4-BE49-F238E27FC236}">
                <a16:creationId xmlns:a16="http://schemas.microsoft.com/office/drawing/2014/main" id="{CB670A07-47E2-3C45-8BD6-6D7FB3F5F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234AC-E940-0A41-AAF5-D764495E94A7}"/>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281484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66AA2-B4C2-2B4E-913A-F965AA500E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47B858-85F1-D044-BDDF-F566C3F2F5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71D86-7EEB-B04A-A450-CD48EF92A85E}"/>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5" name="Footer Placeholder 4">
            <a:extLst>
              <a:ext uri="{FF2B5EF4-FFF2-40B4-BE49-F238E27FC236}">
                <a16:creationId xmlns:a16="http://schemas.microsoft.com/office/drawing/2014/main" id="{4FB87802-285D-E14E-A985-DF4B252B7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16B93-A729-9E4C-9546-5F34100D16BA}"/>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3624592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345C-A584-4D40-ABBB-B64DFA5CE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62C55C-54ED-1E48-8144-071AA33545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ED8EC-5D87-DD43-B3E7-86E22ADC7D5E}"/>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5" name="Footer Placeholder 4">
            <a:extLst>
              <a:ext uri="{FF2B5EF4-FFF2-40B4-BE49-F238E27FC236}">
                <a16:creationId xmlns:a16="http://schemas.microsoft.com/office/drawing/2014/main" id="{33D4FC80-4876-2A47-B9EA-06A5EA6A5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0FBCB-3923-7248-BFBE-0BCB1C74AE14}"/>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114096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5A9C-4FA4-3141-942A-D1743637D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61D359-E03C-3A4B-B500-8079AD350C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D5BB9E-1C17-B94A-9969-DAAD2733BAB6}"/>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5" name="Footer Placeholder 4">
            <a:extLst>
              <a:ext uri="{FF2B5EF4-FFF2-40B4-BE49-F238E27FC236}">
                <a16:creationId xmlns:a16="http://schemas.microsoft.com/office/drawing/2014/main" id="{AD6A706C-AC53-7F4E-BDBA-512A46119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87313-0BA6-4345-AA18-30CCAAC71EFA}"/>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2328004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6CC2-9DCD-E74B-BB82-481A895E8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D730D-B622-F64E-9AFF-C0865086BA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0E394F-B8FD-724F-8A0E-E5E24CD956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B288D6-1FF0-CB4E-942D-3CB343B2BB6F}"/>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6" name="Footer Placeholder 5">
            <a:extLst>
              <a:ext uri="{FF2B5EF4-FFF2-40B4-BE49-F238E27FC236}">
                <a16:creationId xmlns:a16="http://schemas.microsoft.com/office/drawing/2014/main" id="{7C7C8A04-BD78-4C46-ACE5-B9B44CC8B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933CC-BD8C-474B-9F98-769D1D830BD9}"/>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2514005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6DB6-B0D7-FB47-AF52-F7974A041E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783159-57EF-274E-B432-00A93E2584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84FCD0-F077-3B44-9F2B-32C55134641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81D48E-303F-8F46-874D-B125E231F8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26074C-E5F2-3349-9A91-BB8955930AD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3A7EA5-5B05-3840-978F-6D9411AC53B0}"/>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8" name="Footer Placeholder 7">
            <a:extLst>
              <a:ext uri="{FF2B5EF4-FFF2-40B4-BE49-F238E27FC236}">
                <a16:creationId xmlns:a16="http://schemas.microsoft.com/office/drawing/2014/main" id="{A4EBC8A8-D673-EE4A-BDEA-D02EB7FDA0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0857F1-0B4C-6043-81D0-3BA6F8F10D80}"/>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1814189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248E-058E-EC4D-BA07-F3E83DF915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93DCE1-CC7F-A049-9EDD-E806A8BB180D}"/>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4" name="Footer Placeholder 3">
            <a:extLst>
              <a:ext uri="{FF2B5EF4-FFF2-40B4-BE49-F238E27FC236}">
                <a16:creationId xmlns:a16="http://schemas.microsoft.com/office/drawing/2014/main" id="{75885211-C9A6-8943-8E4D-E60E862044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E1E25F-0135-A84D-A4A8-1CABC9133F2E}"/>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2889529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382641-A25B-3B40-BCDA-5BD9342C1E4A}"/>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3" name="Footer Placeholder 2">
            <a:extLst>
              <a:ext uri="{FF2B5EF4-FFF2-40B4-BE49-F238E27FC236}">
                <a16:creationId xmlns:a16="http://schemas.microsoft.com/office/drawing/2014/main" id="{94304686-3DC3-EB4D-90D8-BB75CABC2F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5601D7-DF57-4648-B764-73C4A54EBBEB}"/>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413164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A5FA-3BEA-854C-9FB6-551FBDBB88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AFF7B8-498C-DF4D-B004-136AAB41C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101C09-C061-6C45-B8EF-E22346ED8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0ED3D8-17DE-6042-9607-CC6F84F4ADAC}"/>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6" name="Footer Placeholder 5">
            <a:extLst>
              <a:ext uri="{FF2B5EF4-FFF2-40B4-BE49-F238E27FC236}">
                <a16:creationId xmlns:a16="http://schemas.microsoft.com/office/drawing/2014/main" id="{93BAF962-1C9F-C645-A469-4DB79B545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95B3E0-06C3-BD4C-88D8-7E00C19E44CD}"/>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194860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BEBBC-5E25-B84E-8932-CDD005B2D6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FBF406-153B-BB4A-9D70-B68BAEC68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4608F2-CD7B-AC41-A6F8-24EFA95787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AABC94-AC18-2242-9E4F-5F0EA6355A86}"/>
              </a:ext>
            </a:extLst>
          </p:cNvPr>
          <p:cNvSpPr>
            <a:spLocks noGrp="1"/>
          </p:cNvSpPr>
          <p:nvPr>
            <p:ph type="dt" sz="half" idx="10"/>
          </p:nvPr>
        </p:nvSpPr>
        <p:spPr/>
        <p:txBody>
          <a:bodyPr/>
          <a:lstStyle/>
          <a:p>
            <a:fld id="{10EB4888-768E-AC4A-87B5-B4EE16A6FC5D}" type="datetimeFigureOut">
              <a:rPr lang="en-US" smtClean="0"/>
              <a:t>11/13/18</a:t>
            </a:fld>
            <a:endParaRPr lang="en-US"/>
          </a:p>
        </p:txBody>
      </p:sp>
      <p:sp>
        <p:nvSpPr>
          <p:cNvPr id="6" name="Footer Placeholder 5">
            <a:extLst>
              <a:ext uri="{FF2B5EF4-FFF2-40B4-BE49-F238E27FC236}">
                <a16:creationId xmlns:a16="http://schemas.microsoft.com/office/drawing/2014/main" id="{C4FF7DD9-804C-434A-AC18-DB947F537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AD4170-BF36-8647-8E76-919F06EC22DE}"/>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4059014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0622E-B64C-E144-A9F4-1D43F53892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D9AF27-20D3-FE40-B7EF-ED64FB9D85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EC818-AE61-544E-AEF0-F0864C129D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B4888-768E-AC4A-87B5-B4EE16A6FC5D}" type="datetimeFigureOut">
              <a:rPr lang="en-US" smtClean="0"/>
              <a:t>11/13/18</a:t>
            </a:fld>
            <a:endParaRPr lang="en-US"/>
          </a:p>
        </p:txBody>
      </p:sp>
      <p:sp>
        <p:nvSpPr>
          <p:cNvPr id="5" name="Footer Placeholder 4">
            <a:extLst>
              <a:ext uri="{FF2B5EF4-FFF2-40B4-BE49-F238E27FC236}">
                <a16:creationId xmlns:a16="http://schemas.microsoft.com/office/drawing/2014/main" id="{9B0BFB2A-BCB6-0A40-9655-50D900A5F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9878E0-5DFD-7A40-8434-76C6ED430E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A1CEF-54E0-8745-BA51-4D5049E441A2}" type="slidenum">
              <a:rPr lang="en-US" smtClean="0"/>
              <a:t>‹#›</a:t>
            </a:fld>
            <a:endParaRPr lang="en-US"/>
          </a:p>
        </p:txBody>
      </p:sp>
    </p:spTree>
    <p:extLst>
      <p:ext uri="{BB962C8B-B14F-4D97-AF65-F5344CB8AC3E}">
        <p14:creationId xmlns:p14="http://schemas.microsoft.com/office/powerpoint/2010/main" val="148870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24C4B7EC-B4F3-4044-A43A-7D8D8C5A7457}"/>
              </a:ext>
            </a:extLst>
          </p:cNvPr>
          <p:cNvSpPr>
            <a:spLocks noGrp="1"/>
          </p:cNvSpPr>
          <p:nvPr>
            <p:ph type="ctrTitle"/>
          </p:nvPr>
        </p:nvSpPr>
        <p:spPr>
          <a:xfrm>
            <a:off x="804484" y="1191796"/>
            <a:ext cx="10021446" cy="2976344"/>
          </a:xfrm>
        </p:spPr>
        <p:txBody>
          <a:bodyPr anchor="ctr">
            <a:normAutofit/>
          </a:bodyPr>
          <a:lstStyle/>
          <a:p>
            <a:pPr algn="l"/>
            <a:r>
              <a:rPr lang="en-US" sz="6600" dirty="0">
                <a:solidFill>
                  <a:srgbClr val="FFFFFF"/>
                </a:solidFill>
              </a:rPr>
              <a:t>LinkedIn Administration</a:t>
            </a:r>
          </a:p>
        </p:txBody>
      </p:sp>
      <p:sp>
        <p:nvSpPr>
          <p:cNvPr id="3" name="Subtitle 2">
            <a:extLst>
              <a:ext uri="{FF2B5EF4-FFF2-40B4-BE49-F238E27FC236}">
                <a16:creationId xmlns:a16="http://schemas.microsoft.com/office/drawing/2014/main" id="{C0E3210E-35D2-1548-8FDD-87D05D2FEB15}"/>
              </a:ext>
            </a:extLst>
          </p:cNvPr>
          <p:cNvSpPr>
            <a:spLocks noGrp="1"/>
          </p:cNvSpPr>
          <p:nvPr>
            <p:ph type="subTitle" idx="1"/>
          </p:nvPr>
        </p:nvSpPr>
        <p:spPr>
          <a:xfrm>
            <a:off x="2419276" y="4961792"/>
            <a:ext cx="9416898" cy="1800224"/>
          </a:xfrm>
        </p:spPr>
        <p:txBody>
          <a:bodyPr anchor="t">
            <a:normAutofit/>
          </a:bodyPr>
          <a:lstStyle/>
          <a:p>
            <a:pPr algn="l"/>
            <a:r>
              <a:rPr lang="en-US" sz="3600">
                <a:solidFill>
                  <a:srgbClr val="000000"/>
                </a:solidFill>
              </a:rPr>
              <a:t>Sprint 4 </a:t>
            </a:r>
          </a:p>
          <a:p>
            <a:pPr algn="l"/>
            <a:endParaRPr lang="en-US" sz="3600" dirty="0">
              <a:solidFill>
                <a:srgbClr val="000000"/>
              </a:solidFill>
            </a:endParaRPr>
          </a:p>
        </p:txBody>
      </p:sp>
    </p:spTree>
    <p:extLst>
      <p:ext uri="{BB962C8B-B14F-4D97-AF65-F5344CB8AC3E}">
        <p14:creationId xmlns:p14="http://schemas.microsoft.com/office/powerpoint/2010/main" val="731801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499C3DF-B5AC-4E4E-82B0-6D3FF5C8EB2B}"/>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Test Scenario 2 </a:t>
            </a:r>
          </a:p>
        </p:txBody>
      </p:sp>
      <p:sp>
        <p:nvSpPr>
          <p:cNvPr id="3" name="Content Placeholder 2">
            <a:extLst>
              <a:ext uri="{FF2B5EF4-FFF2-40B4-BE49-F238E27FC236}">
                <a16:creationId xmlns:a16="http://schemas.microsoft.com/office/drawing/2014/main" id="{B998D950-620F-3642-A37F-A3350C29BF74}"/>
              </a:ext>
            </a:extLst>
          </p:cNvPr>
          <p:cNvSpPr>
            <a:spLocks noGrp="1"/>
          </p:cNvSpPr>
          <p:nvPr>
            <p:ph idx="1"/>
          </p:nvPr>
        </p:nvSpPr>
        <p:spPr>
          <a:xfrm>
            <a:off x="1179226" y="3092970"/>
            <a:ext cx="9833548" cy="3599378"/>
          </a:xfrm>
        </p:spPr>
        <p:txBody>
          <a:bodyPr>
            <a:normAutofit lnSpcReduction="10000"/>
          </a:bodyPr>
          <a:lstStyle/>
          <a:p>
            <a:pPr marL="0" indent="0">
              <a:buNone/>
            </a:pPr>
            <a:r>
              <a:rPr lang="en-US" dirty="0"/>
              <a:t>Jon was assigned to test the polling and csv parts of the admin module. After he creates a search request, the polling screen will show. While the polling screen is displayed, the front end will connect to the admin module via RMI. </a:t>
            </a:r>
          </a:p>
          <a:p>
            <a:pPr marL="0" indent="0">
              <a:buNone/>
            </a:pPr>
            <a:r>
              <a:rPr lang="en-US" dirty="0"/>
              <a:t>The admin module will check the database for the query completed status. Once the query has completed, the xml file generated by the backend will be converted to csv. The polling screen will change to the results screen which will have the csv file.   </a:t>
            </a:r>
          </a:p>
          <a:p>
            <a:endParaRPr lang="en-US" sz="2000" dirty="0">
              <a:solidFill>
                <a:srgbClr val="000000"/>
              </a:solidFill>
            </a:endParaRPr>
          </a:p>
        </p:txBody>
      </p:sp>
    </p:spTree>
    <p:extLst>
      <p:ext uri="{BB962C8B-B14F-4D97-AF65-F5344CB8AC3E}">
        <p14:creationId xmlns:p14="http://schemas.microsoft.com/office/powerpoint/2010/main" val="267759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C2BF46-514D-034D-A28A-C553394794CD}"/>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Scenario 2 Test Cases </a:t>
            </a:r>
          </a:p>
        </p:txBody>
      </p:sp>
      <p:sp>
        <p:nvSpPr>
          <p:cNvPr id="3" name="Content Placeholder 2">
            <a:extLst>
              <a:ext uri="{FF2B5EF4-FFF2-40B4-BE49-F238E27FC236}">
                <a16:creationId xmlns:a16="http://schemas.microsoft.com/office/drawing/2014/main" id="{56B83939-AB97-5B41-982D-1D544664D82C}"/>
              </a:ext>
            </a:extLst>
          </p:cNvPr>
          <p:cNvSpPr>
            <a:spLocks noGrp="1"/>
          </p:cNvSpPr>
          <p:nvPr>
            <p:ph idx="1"/>
          </p:nvPr>
        </p:nvSpPr>
        <p:spPr>
          <a:xfrm>
            <a:off x="1179226" y="2650435"/>
            <a:ext cx="9833548" cy="3922643"/>
          </a:xfrm>
        </p:spPr>
        <p:txBody>
          <a:bodyPr>
            <a:normAutofit/>
          </a:bodyPr>
          <a:lstStyle/>
          <a:p>
            <a:r>
              <a:rPr lang="en-US" dirty="0"/>
              <a:t>Does the polling screen show up after search is clicked? </a:t>
            </a:r>
          </a:p>
          <a:p>
            <a:r>
              <a:rPr lang="en-US" dirty="0"/>
              <a:t>Does the front end connect to the admin via RMI ? </a:t>
            </a:r>
          </a:p>
          <a:p>
            <a:r>
              <a:rPr lang="en-US" dirty="0"/>
              <a:t>Does the admin module connect to the database to check the query completion status? </a:t>
            </a:r>
          </a:p>
          <a:p>
            <a:r>
              <a:rPr lang="en-US" dirty="0"/>
              <a:t>Does the xml file successfully convert to CSV? </a:t>
            </a:r>
          </a:p>
          <a:p>
            <a:r>
              <a:rPr lang="en-US" dirty="0"/>
              <a:t>Does the result page have the CSV file ?</a:t>
            </a:r>
          </a:p>
          <a:p>
            <a:endParaRPr lang="en-US" sz="2000" dirty="0">
              <a:solidFill>
                <a:srgbClr val="000000"/>
              </a:solidFill>
            </a:endParaRPr>
          </a:p>
        </p:txBody>
      </p:sp>
    </p:spTree>
    <p:extLst>
      <p:ext uri="{BB962C8B-B14F-4D97-AF65-F5344CB8AC3E}">
        <p14:creationId xmlns:p14="http://schemas.microsoft.com/office/powerpoint/2010/main" val="200727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84C8400-4173-6343-88E9-94D2F2EDD1C7}"/>
              </a:ext>
            </a:extLst>
          </p:cNvPr>
          <p:cNvSpPr>
            <a:spLocks noGrp="1"/>
          </p:cNvSpPr>
          <p:nvPr>
            <p:ph type="title"/>
          </p:nvPr>
        </p:nvSpPr>
        <p:spPr>
          <a:xfrm>
            <a:off x="804484" y="4267832"/>
            <a:ext cx="4805996" cy="1297115"/>
          </a:xfrm>
        </p:spPr>
        <p:txBody>
          <a:bodyPr vert="horz" lIns="91440" tIns="45720" rIns="91440" bIns="45720" rtlCol="0" anchor="t">
            <a:normAutofit/>
          </a:bodyPr>
          <a:lstStyle/>
          <a:p>
            <a:r>
              <a:rPr lang="en-US" sz="4400" kern="1200">
                <a:solidFill>
                  <a:srgbClr val="000000"/>
                </a:solidFill>
                <a:latin typeface="+mj-lt"/>
                <a:ea typeface="+mj-ea"/>
                <a:cs typeface="+mj-cs"/>
              </a:rPr>
              <a:t>Questions?</a:t>
            </a:r>
          </a:p>
        </p:txBody>
      </p:sp>
      <p:sp>
        <p:nvSpPr>
          <p:cNvPr id="3" name="Text Placeholder 2">
            <a:extLst>
              <a:ext uri="{FF2B5EF4-FFF2-40B4-BE49-F238E27FC236}">
                <a16:creationId xmlns:a16="http://schemas.microsoft.com/office/drawing/2014/main" id="{72F6527C-68A6-B644-ACAB-9897EA62F762}"/>
              </a:ext>
            </a:extLst>
          </p:cNvPr>
          <p:cNvSpPr>
            <a:spLocks noGrp="1"/>
          </p:cNvSpPr>
          <p:nvPr>
            <p:ph type="body" idx="1"/>
          </p:nvPr>
        </p:nvSpPr>
        <p:spPr>
          <a:xfrm>
            <a:off x="804788" y="3428999"/>
            <a:ext cx="4805691" cy="838831"/>
          </a:xfrm>
        </p:spPr>
        <p:txBody>
          <a:bodyPr vert="horz" lIns="91440" tIns="45720" rIns="91440" bIns="45720" rtlCol="0" anchor="b">
            <a:normAutofit/>
          </a:bodyPr>
          <a:lstStyle/>
          <a:p>
            <a:r>
              <a:rPr lang="en-US" sz="1800" kern="1200">
                <a:solidFill>
                  <a:srgbClr val="000000"/>
                </a:solidFill>
                <a:latin typeface="+mn-lt"/>
                <a:ea typeface="+mn-ea"/>
                <a:cs typeface="+mn-cs"/>
              </a:rPr>
              <a:t>Thank You </a:t>
            </a:r>
          </a:p>
        </p:txBody>
      </p:sp>
      <p:sp>
        <p:nvSpPr>
          <p:cNvPr id="18"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Graphic 6" descr="Help">
            <a:extLst>
              <a:ext uri="{FF2B5EF4-FFF2-40B4-BE49-F238E27FC236}">
                <a16:creationId xmlns:a16="http://schemas.microsoft.com/office/drawing/2014/main" id="{2E550015-E999-4443-80F8-1ADE05AF6E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296569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User">
            <a:extLst>
              <a:ext uri="{FF2B5EF4-FFF2-40B4-BE49-F238E27FC236}">
                <a16:creationId xmlns:a16="http://schemas.microsoft.com/office/drawing/2014/main" id="{186EC18B-581B-45F7-9DFC-C47B69FA5C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DFD75F6-AAC9-C042-981A-BD704787DFB4}"/>
              </a:ext>
            </a:extLst>
          </p:cNvPr>
          <p:cNvSpPr>
            <a:spLocks noGrp="1"/>
          </p:cNvSpPr>
          <p:nvPr>
            <p:ph idx="1"/>
          </p:nvPr>
        </p:nvSpPr>
        <p:spPr>
          <a:xfrm>
            <a:off x="5614876" y="738620"/>
            <a:ext cx="5453276" cy="5322352"/>
          </a:xfrm>
        </p:spPr>
        <p:txBody>
          <a:bodyPr anchor="ctr">
            <a:normAutofit lnSpcReduction="10000"/>
          </a:bodyPr>
          <a:lstStyle/>
          <a:p>
            <a:pPr marL="0" indent="0" algn="just">
              <a:buNone/>
            </a:pPr>
            <a:r>
              <a:rPr lang="en-US" sz="3600" b="1">
                <a:solidFill>
                  <a:srgbClr val="000000"/>
                </a:solidFill>
              </a:rPr>
              <a:t>Byte me Dirty Bits!</a:t>
            </a:r>
            <a:endParaRPr lang="en-US" sz="3600">
              <a:solidFill>
                <a:srgbClr val="000000"/>
              </a:solidFill>
            </a:endParaRPr>
          </a:p>
          <a:p>
            <a:pPr marL="0" indent="0" algn="just">
              <a:buNone/>
            </a:pPr>
            <a:r>
              <a:rPr lang="en-US" sz="3600" b="1">
                <a:solidFill>
                  <a:srgbClr val="000000"/>
                </a:solidFill>
              </a:rPr>
              <a:t>Team 6</a:t>
            </a:r>
            <a:endParaRPr lang="en-US" sz="3600">
              <a:solidFill>
                <a:srgbClr val="000000"/>
              </a:solidFill>
            </a:endParaRPr>
          </a:p>
          <a:p>
            <a:pPr marL="0" indent="0" algn="just">
              <a:buNone/>
            </a:pPr>
            <a:br>
              <a:rPr lang="en-US" sz="3600">
                <a:solidFill>
                  <a:srgbClr val="000000"/>
                </a:solidFill>
              </a:rPr>
            </a:br>
            <a:r>
              <a:rPr lang="en-US" sz="3600">
                <a:solidFill>
                  <a:srgbClr val="000000"/>
                </a:solidFill>
              </a:rPr>
              <a:t>Project Manager: Kevin </a:t>
            </a:r>
          </a:p>
          <a:p>
            <a:pPr marL="0" indent="0" algn="just">
              <a:buNone/>
            </a:pPr>
            <a:r>
              <a:rPr lang="en-US" sz="3600">
                <a:solidFill>
                  <a:srgbClr val="000000"/>
                </a:solidFill>
              </a:rPr>
              <a:t>Scrum Master: Julian</a:t>
            </a:r>
          </a:p>
          <a:p>
            <a:pPr marL="0" indent="0" algn="just">
              <a:buNone/>
            </a:pPr>
            <a:r>
              <a:rPr lang="en-US" sz="3600">
                <a:solidFill>
                  <a:srgbClr val="000000"/>
                </a:solidFill>
              </a:rPr>
              <a:t>Programmer 1: Jon</a:t>
            </a:r>
          </a:p>
          <a:p>
            <a:pPr marL="0" indent="0" algn="just">
              <a:buNone/>
            </a:pPr>
            <a:r>
              <a:rPr lang="en-US" sz="3600">
                <a:solidFill>
                  <a:srgbClr val="000000"/>
                </a:solidFill>
              </a:rPr>
              <a:t>Programmer 2: Vishek</a:t>
            </a:r>
          </a:p>
          <a:p>
            <a:pPr marL="0" indent="0" algn="just">
              <a:buNone/>
            </a:pPr>
            <a:r>
              <a:rPr lang="en-US" sz="3600">
                <a:solidFill>
                  <a:srgbClr val="000000"/>
                </a:solidFill>
              </a:rPr>
              <a:t>Tester: Gloria</a:t>
            </a:r>
          </a:p>
          <a:p>
            <a:pPr marL="0" indent="0">
              <a:buNone/>
            </a:pPr>
            <a:br>
              <a:rPr lang="en-US" sz="1900">
                <a:solidFill>
                  <a:srgbClr val="000000"/>
                </a:solidFill>
              </a:rPr>
            </a:br>
            <a:endParaRPr lang="en-US" sz="1900" dirty="0">
              <a:solidFill>
                <a:srgbClr val="000000"/>
              </a:solidFill>
            </a:endParaRPr>
          </a:p>
        </p:txBody>
      </p:sp>
      <p:pic>
        <p:nvPicPr>
          <p:cNvPr id="2" name="Picture 1">
            <a:extLst>
              <a:ext uri="{FF2B5EF4-FFF2-40B4-BE49-F238E27FC236}">
                <a16:creationId xmlns:a16="http://schemas.microsoft.com/office/drawing/2014/main" id="{99B32530-A18C-6E41-A214-239901088F0D}"/>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80788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F0C87B-C40C-0248-88AE-3407405A9963}"/>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Our Product </a:t>
            </a:r>
          </a:p>
        </p:txBody>
      </p:sp>
      <p:sp>
        <p:nvSpPr>
          <p:cNvPr id="3" name="Content Placeholder 2">
            <a:extLst>
              <a:ext uri="{FF2B5EF4-FFF2-40B4-BE49-F238E27FC236}">
                <a16:creationId xmlns:a16="http://schemas.microsoft.com/office/drawing/2014/main" id="{C73FDD8D-FA39-D347-99FD-ED7AB417EF86}"/>
              </a:ext>
            </a:extLst>
          </p:cNvPr>
          <p:cNvSpPr>
            <a:spLocks noGrp="1"/>
          </p:cNvSpPr>
          <p:nvPr>
            <p:ph idx="1"/>
          </p:nvPr>
        </p:nvSpPr>
        <p:spPr>
          <a:xfrm>
            <a:off x="1179226" y="2875722"/>
            <a:ext cx="9833548" cy="3697356"/>
          </a:xfrm>
        </p:spPr>
        <p:txBody>
          <a:bodyPr>
            <a:normAutofit/>
          </a:bodyPr>
          <a:lstStyle/>
          <a:p>
            <a:r>
              <a:rPr lang="en-US" sz="2400" dirty="0">
                <a:solidFill>
                  <a:srgbClr val="000000"/>
                </a:solidFill>
              </a:rPr>
              <a:t>LinkedIn Application </a:t>
            </a:r>
          </a:p>
          <a:p>
            <a:pPr lvl="1"/>
            <a:r>
              <a:rPr lang="en-US" dirty="0">
                <a:solidFill>
                  <a:srgbClr val="000000"/>
                </a:solidFill>
              </a:rPr>
              <a:t>Allows GSU faculty to search for GSU alumni on LinkedIn </a:t>
            </a:r>
          </a:p>
          <a:p>
            <a:pPr lvl="1"/>
            <a:r>
              <a:rPr lang="en-US" dirty="0">
                <a:solidFill>
                  <a:srgbClr val="000000"/>
                </a:solidFill>
              </a:rPr>
              <a:t>Generates CSV file with search results </a:t>
            </a:r>
          </a:p>
          <a:p>
            <a:r>
              <a:rPr lang="en-US" sz="2400" dirty="0">
                <a:solidFill>
                  <a:srgbClr val="000000"/>
                </a:solidFill>
              </a:rPr>
              <a:t>Value of the Administration Module </a:t>
            </a:r>
          </a:p>
          <a:p>
            <a:pPr lvl="1"/>
            <a:r>
              <a:rPr lang="en-US" dirty="0">
                <a:solidFill>
                  <a:srgbClr val="000000"/>
                </a:solidFill>
              </a:rPr>
              <a:t>Handles the user login and registration components of the LinkedIn application </a:t>
            </a:r>
          </a:p>
          <a:p>
            <a:pPr lvl="1"/>
            <a:r>
              <a:rPr lang="en-US" dirty="0">
                <a:solidFill>
                  <a:srgbClr val="000000"/>
                </a:solidFill>
              </a:rPr>
              <a:t>Polling functionality </a:t>
            </a:r>
          </a:p>
          <a:p>
            <a:pPr lvl="1"/>
            <a:r>
              <a:rPr lang="en-US" dirty="0">
                <a:solidFill>
                  <a:srgbClr val="000000"/>
                </a:solidFill>
              </a:rPr>
              <a:t>Converts XML file to CSV</a:t>
            </a:r>
          </a:p>
          <a:p>
            <a:pPr lvl="1"/>
            <a:endParaRPr lang="en-US" sz="1700" dirty="0">
              <a:solidFill>
                <a:srgbClr val="000000"/>
              </a:solidFill>
            </a:endParaRPr>
          </a:p>
          <a:p>
            <a:pPr lvl="1"/>
            <a:endParaRPr lang="en-US" sz="1700" dirty="0">
              <a:solidFill>
                <a:srgbClr val="000000"/>
              </a:solidFill>
            </a:endParaRPr>
          </a:p>
        </p:txBody>
      </p:sp>
    </p:spTree>
    <p:extLst>
      <p:ext uri="{BB962C8B-B14F-4D97-AF65-F5344CB8AC3E}">
        <p14:creationId xmlns:p14="http://schemas.microsoft.com/office/powerpoint/2010/main" val="2312400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29D5AB6-611F-D84F-9486-2804274A4BBF}"/>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Completed Stories </a:t>
            </a:r>
          </a:p>
        </p:txBody>
      </p:sp>
      <p:pic>
        <p:nvPicPr>
          <p:cNvPr id="4" name="Content Placeholder 3">
            <a:extLst>
              <a:ext uri="{FF2B5EF4-FFF2-40B4-BE49-F238E27FC236}">
                <a16:creationId xmlns:a16="http://schemas.microsoft.com/office/drawing/2014/main" id="{3C70C4A3-0A8A-EF4B-AC1A-FBDD7CAFCFE3}"/>
              </a:ext>
            </a:extLst>
          </p:cNvPr>
          <p:cNvPicPr>
            <a:picLocks noGrp="1" noChangeAspect="1"/>
          </p:cNvPicPr>
          <p:nvPr>
            <p:ph idx="1"/>
          </p:nvPr>
        </p:nvPicPr>
        <p:blipFill>
          <a:blip r:embed="rId4"/>
          <a:stretch>
            <a:fillRect/>
          </a:stretch>
        </p:blipFill>
        <p:spPr>
          <a:xfrm>
            <a:off x="450357" y="3760800"/>
            <a:ext cx="3196042" cy="1460500"/>
          </a:xfrm>
          <a:prstGeom prst="rect">
            <a:avLst/>
          </a:prstGeom>
        </p:spPr>
      </p:pic>
      <p:pic>
        <p:nvPicPr>
          <p:cNvPr id="5" name="Picture 4">
            <a:extLst>
              <a:ext uri="{FF2B5EF4-FFF2-40B4-BE49-F238E27FC236}">
                <a16:creationId xmlns:a16="http://schemas.microsoft.com/office/drawing/2014/main" id="{A593F12D-7B79-B342-BF44-AEACE7C5974A}"/>
              </a:ext>
            </a:extLst>
          </p:cNvPr>
          <p:cNvPicPr>
            <a:picLocks noChangeAspect="1"/>
          </p:cNvPicPr>
          <p:nvPr/>
        </p:nvPicPr>
        <p:blipFill>
          <a:blip r:embed="rId5"/>
          <a:stretch>
            <a:fillRect/>
          </a:stretch>
        </p:blipFill>
        <p:spPr>
          <a:xfrm>
            <a:off x="4521048" y="3760800"/>
            <a:ext cx="3149600" cy="1460500"/>
          </a:xfrm>
          <a:prstGeom prst="rect">
            <a:avLst/>
          </a:prstGeom>
        </p:spPr>
      </p:pic>
      <p:pic>
        <p:nvPicPr>
          <p:cNvPr id="6" name="Picture 5">
            <a:extLst>
              <a:ext uri="{FF2B5EF4-FFF2-40B4-BE49-F238E27FC236}">
                <a16:creationId xmlns:a16="http://schemas.microsoft.com/office/drawing/2014/main" id="{417E963D-D4AB-6B4B-8606-D8C07AE844F6}"/>
              </a:ext>
            </a:extLst>
          </p:cNvPr>
          <p:cNvPicPr>
            <a:picLocks noChangeAspect="1"/>
          </p:cNvPicPr>
          <p:nvPr/>
        </p:nvPicPr>
        <p:blipFill>
          <a:blip r:embed="rId6"/>
          <a:stretch>
            <a:fillRect/>
          </a:stretch>
        </p:blipFill>
        <p:spPr>
          <a:xfrm>
            <a:off x="8269204" y="3760800"/>
            <a:ext cx="3472439" cy="1460500"/>
          </a:xfrm>
          <a:prstGeom prst="rect">
            <a:avLst/>
          </a:prstGeom>
        </p:spPr>
      </p:pic>
    </p:spTree>
    <p:extLst>
      <p:ext uri="{BB962C8B-B14F-4D97-AF65-F5344CB8AC3E}">
        <p14:creationId xmlns:p14="http://schemas.microsoft.com/office/powerpoint/2010/main" val="245489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0E871C-8383-DF4C-A1C6-746F3CBD5D6B}"/>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Backlog Stories </a:t>
            </a:r>
            <a:endParaRPr lang="en-US" sz="4000" dirty="0">
              <a:solidFill>
                <a:srgbClr val="FFFFFF"/>
              </a:solidFill>
            </a:endParaRPr>
          </a:p>
        </p:txBody>
      </p:sp>
      <p:pic>
        <p:nvPicPr>
          <p:cNvPr id="6" name="Content Placeholder 3">
            <a:extLst>
              <a:ext uri="{FF2B5EF4-FFF2-40B4-BE49-F238E27FC236}">
                <a16:creationId xmlns:a16="http://schemas.microsoft.com/office/drawing/2014/main" id="{257D7D3D-B31A-1741-9990-D720032B430E}"/>
              </a:ext>
            </a:extLst>
          </p:cNvPr>
          <p:cNvPicPr>
            <a:picLocks noGrp="1" noChangeAspect="1"/>
          </p:cNvPicPr>
          <p:nvPr>
            <p:ph idx="1"/>
          </p:nvPr>
        </p:nvPicPr>
        <p:blipFill>
          <a:blip r:embed="rId4"/>
          <a:stretch>
            <a:fillRect/>
          </a:stretch>
        </p:blipFill>
        <p:spPr>
          <a:xfrm>
            <a:off x="4259147" y="3702913"/>
            <a:ext cx="3285190" cy="1463040"/>
          </a:xfrm>
          <a:prstGeom prst="rect">
            <a:avLst/>
          </a:prstGeom>
        </p:spPr>
      </p:pic>
      <p:pic>
        <p:nvPicPr>
          <p:cNvPr id="7" name="Picture 6">
            <a:extLst>
              <a:ext uri="{FF2B5EF4-FFF2-40B4-BE49-F238E27FC236}">
                <a16:creationId xmlns:a16="http://schemas.microsoft.com/office/drawing/2014/main" id="{AD44E151-4076-9147-B259-C33DBD081EBA}"/>
              </a:ext>
            </a:extLst>
          </p:cNvPr>
          <p:cNvPicPr>
            <a:picLocks noChangeAspect="1"/>
          </p:cNvPicPr>
          <p:nvPr/>
        </p:nvPicPr>
        <p:blipFill>
          <a:blip r:embed="rId5"/>
          <a:stretch>
            <a:fillRect/>
          </a:stretch>
        </p:blipFill>
        <p:spPr>
          <a:xfrm>
            <a:off x="287606" y="3702913"/>
            <a:ext cx="3306305" cy="1463040"/>
          </a:xfrm>
          <a:prstGeom prst="rect">
            <a:avLst/>
          </a:prstGeom>
        </p:spPr>
      </p:pic>
      <p:pic>
        <p:nvPicPr>
          <p:cNvPr id="4" name="Picture 3">
            <a:extLst>
              <a:ext uri="{FF2B5EF4-FFF2-40B4-BE49-F238E27FC236}">
                <a16:creationId xmlns:a16="http://schemas.microsoft.com/office/drawing/2014/main" id="{94C374B2-FC65-2847-9543-354B96632594}"/>
              </a:ext>
            </a:extLst>
          </p:cNvPr>
          <p:cNvPicPr>
            <a:picLocks noChangeAspect="1"/>
          </p:cNvPicPr>
          <p:nvPr/>
        </p:nvPicPr>
        <p:blipFill>
          <a:blip r:embed="rId6"/>
          <a:stretch>
            <a:fillRect/>
          </a:stretch>
        </p:blipFill>
        <p:spPr>
          <a:xfrm>
            <a:off x="8209574" y="3702913"/>
            <a:ext cx="3511294" cy="1463040"/>
          </a:xfrm>
          <a:prstGeom prst="rect">
            <a:avLst/>
          </a:prstGeom>
        </p:spPr>
      </p:pic>
    </p:spTree>
    <p:extLst>
      <p:ext uri="{BB962C8B-B14F-4D97-AF65-F5344CB8AC3E}">
        <p14:creationId xmlns:p14="http://schemas.microsoft.com/office/powerpoint/2010/main" val="1687588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E871C-8383-DF4C-A1C6-746F3CBD5D6B}"/>
              </a:ext>
            </a:extLst>
          </p:cNvPr>
          <p:cNvSpPr>
            <a:spLocks noGrp="1"/>
          </p:cNvSpPr>
          <p:nvPr>
            <p:ph type="title" idx="4294967295"/>
          </p:nvPr>
        </p:nvSpPr>
        <p:spPr>
          <a:xfrm>
            <a:off x="0" y="827088"/>
            <a:ext cx="9832975" cy="1325562"/>
          </a:xfrm>
        </p:spPr>
        <p:txBody>
          <a:bodyPr>
            <a:normAutofit/>
          </a:bodyPr>
          <a:lstStyle/>
          <a:p>
            <a:pPr algn="ctr"/>
            <a:r>
              <a:rPr lang="en-US" sz="4000">
                <a:solidFill>
                  <a:srgbClr val="FFFFFF"/>
                </a:solidFill>
              </a:rPr>
              <a:t>Burndown Chart </a:t>
            </a:r>
          </a:p>
        </p:txBody>
      </p:sp>
      <p:pic>
        <p:nvPicPr>
          <p:cNvPr id="3" name="Picture 2">
            <a:extLst>
              <a:ext uri="{FF2B5EF4-FFF2-40B4-BE49-F238E27FC236}">
                <a16:creationId xmlns:a16="http://schemas.microsoft.com/office/drawing/2014/main" id="{0AF36F63-F727-0F42-8F15-6CC481CC0E6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8397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C87148-9EF3-EB45-BD38-64111240B5F3}"/>
              </a:ext>
            </a:extLst>
          </p:cNvPr>
          <p:cNvPicPr>
            <a:picLocks noChangeAspect="1"/>
          </p:cNvPicPr>
          <p:nvPr/>
        </p:nvPicPr>
        <p:blipFill>
          <a:blip r:embed="rId3"/>
          <a:stretch>
            <a:fillRect/>
          </a:stretch>
        </p:blipFill>
        <p:spPr>
          <a:xfrm>
            <a:off x="0" y="0"/>
            <a:ext cx="12192000" cy="6927743"/>
          </a:xfrm>
          <a:prstGeom prst="rect">
            <a:avLst/>
          </a:prstGeom>
        </p:spPr>
      </p:pic>
    </p:spTree>
    <p:extLst>
      <p:ext uri="{BB962C8B-B14F-4D97-AF65-F5344CB8AC3E}">
        <p14:creationId xmlns:p14="http://schemas.microsoft.com/office/powerpoint/2010/main" val="207206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23">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5">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D2B912-8285-BB49-BC66-72A2DC42FDD9}"/>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Test Scenario 1  </a:t>
            </a:r>
          </a:p>
        </p:txBody>
      </p:sp>
      <p:sp>
        <p:nvSpPr>
          <p:cNvPr id="3" name="Content Placeholder 2">
            <a:extLst>
              <a:ext uri="{FF2B5EF4-FFF2-40B4-BE49-F238E27FC236}">
                <a16:creationId xmlns:a16="http://schemas.microsoft.com/office/drawing/2014/main" id="{A2A3BDF3-CD29-9B4D-B7EC-B1E4B97D0E4E}"/>
              </a:ext>
            </a:extLst>
          </p:cNvPr>
          <p:cNvSpPr>
            <a:spLocks noGrp="1"/>
          </p:cNvSpPr>
          <p:nvPr>
            <p:ph idx="1"/>
          </p:nvPr>
        </p:nvSpPr>
        <p:spPr>
          <a:xfrm>
            <a:off x="993913" y="2650436"/>
            <a:ext cx="10018861" cy="4041912"/>
          </a:xfrm>
        </p:spPr>
        <p:txBody>
          <a:bodyPr>
            <a:normAutofit/>
          </a:bodyPr>
          <a:lstStyle/>
          <a:p>
            <a:pPr marL="0" indent="0">
              <a:buNone/>
            </a:pPr>
            <a:r>
              <a:rPr lang="en-US" sz="2400" dirty="0">
                <a:solidFill>
                  <a:srgbClr val="000000"/>
                </a:solidFill>
              </a:rPr>
              <a:t>Gloria was assigned to test the login and registration component of the admin module. After she starts the LinkedIn application, the frontend application will connect to the Admin module through Java RMI.  </a:t>
            </a:r>
          </a:p>
          <a:p>
            <a:pPr marL="0" indent="0">
              <a:buNone/>
            </a:pPr>
            <a:r>
              <a:rPr lang="en-US" sz="2400" dirty="0">
                <a:solidFill>
                  <a:srgbClr val="000000"/>
                </a:solidFill>
              </a:rPr>
              <a:t>The admin module will connect to the RDS database and check if the username she registers is already in the database. If the username exists in the database, an error message will be displayed saying “username exists” </a:t>
            </a:r>
          </a:p>
          <a:p>
            <a:pPr marL="0" indent="0">
              <a:buNone/>
            </a:pPr>
            <a:r>
              <a:rPr lang="en-US" sz="2400" dirty="0">
                <a:solidFill>
                  <a:srgbClr val="000000"/>
                </a:solidFill>
              </a:rPr>
              <a:t>After she registers successfully, she will click login. If the username or password entered is incorrect, there will be an “incorrect username or password” error. Once she logs in successfully, the search window will show. </a:t>
            </a:r>
          </a:p>
          <a:p>
            <a:endParaRPr lang="en-US" sz="2000" dirty="0">
              <a:solidFill>
                <a:srgbClr val="000000"/>
              </a:solidFill>
            </a:endParaRPr>
          </a:p>
        </p:txBody>
      </p:sp>
    </p:spTree>
    <p:extLst>
      <p:ext uri="{BB962C8B-B14F-4D97-AF65-F5344CB8AC3E}">
        <p14:creationId xmlns:p14="http://schemas.microsoft.com/office/powerpoint/2010/main" val="278459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2BFBCE5-CD7A-214C-B3CD-04C9CEC9833E}"/>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Scenario 1 Test Cases </a:t>
            </a:r>
          </a:p>
        </p:txBody>
      </p:sp>
      <p:sp>
        <p:nvSpPr>
          <p:cNvPr id="3" name="Content Placeholder 2">
            <a:extLst>
              <a:ext uri="{FF2B5EF4-FFF2-40B4-BE49-F238E27FC236}">
                <a16:creationId xmlns:a16="http://schemas.microsoft.com/office/drawing/2014/main" id="{4A5418F5-0F70-294C-B039-D0A65F57791D}"/>
              </a:ext>
            </a:extLst>
          </p:cNvPr>
          <p:cNvSpPr>
            <a:spLocks noGrp="1"/>
          </p:cNvSpPr>
          <p:nvPr>
            <p:ph idx="1"/>
          </p:nvPr>
        </p:nvSpPr>
        <p:spPr>
          <a:xfrm>
            <a:off x="1179226" y="2753937"/>
            <a:ext cx="9833548" cy="3554098"/>
          </a:xfrm>
        </p:spPr>
        <p:txBody>
          <a:bodyPr>
            <a:normAutofit fontScale="92500"/>
          </a:bodyPr>
          <a:lstStyle/>
          <a:p>
            <a:r>
              <a:rPr lang="en-US" dirty="0"/>
              <a:t>Does the frontend establish RMI connection with the Admin module? </a:t>
            </a:r>
          </a:p>
          <a:p>
            <a:r>
              <a:rPr lang="en-US" dirty="0"/>
              <a:t>Does the admin module connect to the RDS database to check user credentials? </a:t>
            </a:r>
          </a:p>
          <a:p>
            <a:r>
              <a:rPr lang="en-US" dirty="0"/>
              <a:t>Does the “username exists” error message display when the user tries to register a username that is already in the database? </a:t>
            </a:r>
          </a:p>
          <a:p>
            <a:r>
              <a:rPr lang="en-US" dirty="0"/>
              <a:t>Does the “incorrect username or password” error message show when the user enters invalid credentials? </a:t>
            </a:r>
          </a:p>
          <a:p>
            <a:r>
              <a:rPr lang="en-US" dirty="0"/>
              <a:t>Does the search window show after the user logs in successfully? </a:t>
            </a:r>
          </a:p>
          <a:p>
            <a:endParaRPr lang="en-US" sz="2000" dirty="0">
              <a:solidFill>
                <a:srgbClr val="000000"/>
              </a:solidFill>
            </a:endParaRPr>
          </a:p>
        </p:txBody>
      </p:sp>
    </p:spTree>
    <p:extLst>
      <p:ext uri="{BB962C8B-B14F-4D97-AF65-F5344CB8AC3E}">
        <p14:creationId xmlns:p14="http://schemas.microsoft.com/office/powerpoint/2010/main" val="255338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TotalTime>
  <Words>748</Words>
  <Application>Microsoft Macintosh PowerPoint</Application>
  <PresentationFormat>Widescreen</PresentationFormat>
  <Paragraphs>74</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LinkedIn Administration</vt:lpstr>
      <vt:lpstr>PowerPoint Presentation</vt:lpstr>
      <vt:lpstr>Our Product </vt:lpstr>
      <vt:lpstr>Completed Stories </vt:lpstr>
      <vt:lpstr>Backlog Stories </vt:lpstr>
      <vt:lpstr>Burndown Chart </vt:lpstr>
      <vt:lpstr>PowerPoint Presentation</vt:lpstr>
      <vt:lpstr>Test Scenario 1  </vt:lpstr>
      <vt:lpstr>Scenario 1 Test Cases </vt:lpstr>
      <vt:lpstr>Test Scenario 2 </vt:lpstr>
      <vt:lpstr>Scenario 2 Test Cases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LinkedIn Administration Application</dc:title>
  <dc:creator>Julian D silva</dc:creator>
  <cp:lastModifiedBy>Julian D silva</cp:lastModifiedBy>
  <cp:revision>19</cp:revision>
  <dcterms:created xsi:type="dcterms:W3CDTF">2018-11-13T00:47:51Z</dcterms:created>
  <dcterms:modified xsi:type="dcterms:W3CDTF">2018-11-13T23:20:27Z</dcterms:modified>
</cp:coreProperties>
</file>